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320" r:id="rId5"/>
    <p:sldId id="321" r:id="rId6"/>
    <p:sldId id="322" r:id="rId7"/>
    <p:sldId id="323" r:id="rId8"/>
    <p:sldId id="327" r:id="rId9"/>
    <p:sldId id="326" r:id="rId10"/>
    <p:sldId id="335" r:id="rId11"/>
    <p:sldId id="324" r:id="rId12"/>
    <p:sldId id="329" r:id="rId13"/>
    <p:sldId id="292" r:id="rId14"/>
    <p:sldId id="293" r:id="rId15"/>
    <p:sldId id="330" r:id="rId16"/>
    <p:sldId id="331" r:id="rId17"/>
    <p:sldId id="294" r:id="rId18"/>
    <p:sldId id="295" r:id="rId19"/>
    <p:sldId id="296" r:id="rId20"/>
    <p:sldId id="298" r:id="rId21"/>
    <p:sldId id="299" r:id="rId22"/>
    <p:sldId id="300" r:id="rId23"/>
    <p:sldId id="302" r:id="rId24"/>
    <p:sldId id="303" r:id="rId25"/>
    <p:sldId id="304" r:id="rId26"/>
    <p:sldId id="305" r:id="rId27"/>
    <p:sldId id="306" r:id="rId28"/>
    <p:sldId id="313" r:id="rId29"/>
    <p:sldId id="314" r:id="rId30"/>
    <p:sldId id="315" r:id="rId31"/>
    <p:sldId id="316" r:id="rId32"/>
    <p:sldId id="333" r:id="rId33"/>
    <p:sldId id="332" r:id="rId34"/>
    <p:sldId id="334" r:id="rId35"/>
    <p:sldId id="257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4c8aa36f7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989138"/>
            <a:ext cx="4235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1470025"/>
          </a:xfrm>
          <a:noFill/>
          <a:ln w="9525">
            <a:noFill/>
          </a:ln>
          <a:extLst/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A13A8-49BA-458B-8F2C-95A5508DB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E%D0%BB%D0%BB%D0%B5%D0%B4%D0%B6" TargetMode="External"/><Relationship Id="rId2" Type="http://schemas.openxmlformats.org/officeDocument/2006/relationships/hyperlink" Target="https://ru.wikipedia.org/wiki/%D0%AD%D0%BA%D0%B7%D0%B0%D0%BC%D0%B5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0%D1%82%D1%82%D0%B5%D1%81%D1%82%D0%B0%D1%82" TargetMode="External"/><Relationship Id="rId5" Type="http://schemas.openxmlformats.org/officeDocument/2006/relationships/hyperlink" Target="https://ru.wikipedia.org/wiki/%D0%A4%D0%B5%D0%B4%D0%B5%D1%80%D0%B0%D1%82%D0%B8%D0%B2%D0%BD%D0%BE%D0%B5_%D1%83%D1%81%D1%82%D1%80%D0%BE%D0%B9%D1%81%D1%82%D0%B2%D0%BE_%D0%A0%D0%BE%D1%81%D1%81%D0%B8%D0%B8" TargetMode="External"/><Relationship Id="rId4" Type="http://schemas.openxmlformats.org/officeDocument/2006/relationships/hyperlink" Target="https://ru.wikipedia.org/wiki/%D0%A2%D0%B5%D1%85%D0%BD%D0%B8%D0%BA%D1%83%D0%BC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476250"/>
            <a:ext cx="8893175" cy="6048375"/>
          </a:xfrm>
          <a:noFill/>
          <a:ln w="19050"/>
        </p:spPr>
        <p:txBody>
          <a:bodyPr>
            <a:normAutofit fontScale="90000"/>
          </a:bodyPr>
          <a:lstStyle/>
          <a:p>
            <a:r>
              <a:rPr lang="ru-RU" altLang="ru-RU" sz="2200" i="1" dirty="0" smtClean="0">
                <a:latin typeface="Times New Roman" pitchFamily="18" charset="0"/>
              </a:rPr>
              <a:t/>
            </a:r>
            <a:br>
              <a:rPr lang="ru-RU" altLang="ru-RU" sz="2200" i="1" dirty="0" smtClean="0">
                <a:latin typeface="Times New Roman" pitchFamily="18" charset="0"/>
              </a:rPr>
            </a:br>
            <a:r>
              <a:rPr lang="ru-RU" altLang="ru-RU" sz="2200" i="1" dirty="0" smtClean="0">
                <a:latin typeface="Times New Roman" pitchFamily="18" charset="0"/>
              </a:rPr>
              <a:t/>
            </a:r>
            <a:br>
              <a:rPr lang="ru-RU" altLang="ru-RU" sz="2200" i="1" dirty="0" smtClean="0">
                <a:latin typeface="Times New Roman" pitchFamily="18" charset="0"/>
              </a:rPr>
            </a:br>
            <a:r>
              <a:rPr lang="ru-RU" altLang="ru-RU" sz="2200" i="1" dirty="0" smtClean="0">
                <a:latin typeface="Times New Roman" pitchFamily="18" charset="0"/>
              </a:rPr>
              <a:t/>
            </a:r>
            <a:br>
              <a:rPr lang="ru-RU" altLang="ru-RU" sz="2200" i="1" dirty="0" smtClean="0">
                <a:latin typeface="Times New Roman" pitchFamily="18" charset="0"/>
              </a:rPr>
            </a:br>
            <a:r>
              <a:rPr lang="ru-RU" altLang="ru-RU" sz="2700" b="1" i="1" dirty="0" smtClean="0">
                <a:solidFill>
                  <a:srgbClr val="FF0000"/>
                </a:solidFill>
                <a:latin typeface="Times New Roman" pitchFamily="18" charset="0"/>
              </a:rPr>
              <a:t>Особенности государственной итоговой</a:t>
            </a:r>
            <a:br>
              <a:rPr lang="ru-RU" altLang="ru-RU" sz="27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700" b="1" i="1" dirty="0" smtClean="0">
                <a:solidFill>
                  <a:srgbClr val="FF0000"/>
                </a:solidFill>
                <a:latin typeface="Times New Roman" pitchFamily="18" charset="0"/>
              </a:rPr>
              <a:t>аттестации выпускников 9-х классов в формате ОГЭ </a:t>
            </a:r>
            <a:br>
              <a:rPr lang="ru-RU" altLang="ru-RU" sz="27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700" b="1" i="1" dirty="0" smtClean="0">
                <a:solidFill>
                  <a:srgbClr val="FF0000"/>
                </a:solidFill>
                <a:latin typeface="Times New Roman" pitchFamily="18" charset="0"/>
              </a:rPr>
              <a:t>в 2019 году» </a:t>
            </a:r>
            <a:r>
              <a:rPr lang="ru-RU" altLang="ru-RU" sz="2200" i="1" dirty="0" smtClean="0">
                <a:latin typeface="Times New Roman" pitchFamily="18" charset="0"/>
              </a:rPr>
              <a:t/>
            </a:r>
            <a:br>
              <a:rPr lang="ru-RU" altLang="ru-RU" sz="2200" i="1" dirty="0" smtClean="0">
                <a:latin typeface="Times New Roman" pitchFamily="18" charset="0"/>
              </a:rPr>
            </a:br>
            <a:r>
              <a:rPr lang="ru-RU" altLang="ru-RU" sz="2200" i="1" dirty="0" smtClean="0">
                <a:latin typeface="Times New Roman" pitchFamily="18" charset="0"/>
              </a:rPr>
              <a:t>                         </a:t>
            </a:r>
            <a:r>
              <a:rPr lang="ru-RU" altLang="ru-RU" sz="3200" i="1" dirty="0" smtClean="0">
                <a:latin typeface="Times New Roman" pitchFamily="18" charset="0"/>
              </a:rPr>
              <a:t>                                      </a:t>
            </a:r>
            <a:br>
              <a:rPr lang="ru-RU" altLang="ru-RU" sz="3200" i="1" dirty="0" smtClean="0">
                <a:latin typeface="Times New Roman" pitchFamily="18" charset="0"/>
              </a:rPr>
            </a:br>
            <a:r>
              <a:rPr lang="ru-RU" altLang="ru-RU" sz="3200" i="1" dirty="0" smtClean="0">
                <a:latin typeface="Times New Roman" pitchFamily="18" charset="0"/>
              </a:rPr>
              <a:t/>
            </a:r>
            <a:br>
              <a:rPr lang="ru-RU" altLang="ru-RU" sz="3200" i="1" dirty="0" smtClean="0">
                <a:latin typeface="Times New Roman" pitchFamily="18" charset="0"/>
              </a:rPr>
            </a:br>
            <a:r>
              <a:rPr lang="ru-RU" altLang="ru-RU" sz="3200" i="1" dirty="0" smtClean="0">
                <a:latin typeface="Times New Roman" pitchFamily="18" charset="0"/>
              </a:rPr>
              <a:t/>
            </a:r>
            <a:br>
              <a:rPr lang="ru-RU" altLang="ru-RU" sz="3200" i="1" dirty="0" smtClean="0">
                <a:latin typeface="Times New Roman" pitchFamily="18" charset="0"/>
              </a:rPr>
            </a:br>
            <a:r>
              <a:rPr lang="ru-RU" altLang="ru-RU" sz="3200" i="1" dirty="0" smtClean="0">
                <a:latin typeface="Times New Roman" pitchFamily="18" charset="0"/>
              </a:rPr>
              <a:t/>
            </a:r>
            <a:br>
              <a:rPr lang="ru-RU" altLang="ru-RU" sz="3200" i="1" dirty="0" smtClean="0">
                <a:latin typeface="Times New Roman" pitchFamily="18" charset="0"/>
              </a:rPr>
            </a:br>
            <a:r>
              <a:rPr lang="ru-RU" altLang="ru-RU" sz="3200" i="1" dirty="0" smtClean="0">
                <a:latin typeface="Times New Roman" pitchFamily="18" charset="0"/>
              </a:rPr>
              <a:t>                                                       </a:t>
            </a:r>
            <a:r>
              <a:rPr lang="ru-RU" altLang="ru-RU" sz="2000" i="1" dirty="0" smtClean="0">
                <a:latin typeface="Times New Roman" pitchFamily="18" charset="0"/>
              </a:rPr>
              <a:t/>
            </a:r>
            <a:br>
              <a:rPr lang="ru-RU" altLang="ru-RU" sz="2000" i="1" dirty="0" smtClean="0">
                <a:latin typeface="Times New Roman" pitchFamily="18" charset="0"/>
              </a:rPr>
            </a:br>
            <a:r>
              <a:rPr lang="ru-RU" altLang="ru-RU" sz="2000" i="1" dirty="0" smtClean="0">
                <a:latin typeface="Times New Roman" pitchFamily="18" charset="0"/>
              </a:rPr>
              <a:t>                                          </a:t>
            </a:r>
            <a:br>
              <a:rPr lang="ru-RU" altLang="ru-RU" sz="2000" i="1" dirty="0" smtClean="0">
                <a:latin typeface="Times New Roman" pitchFamily="18" charset="0"/>
              </a:rPr>
            </a:br>
            <a:r>
              <a:rPr lang="ru-RU" altLang="ru-RU" sz="2000" i="1" dirty="0" smtClean="0">
                <a:latin typeface="Times New Roman" pitchFamily="18" charset="0"/>
              </a:rPr>
              <a:t/>
            </a:r>
            <a:br>
              <a:rPr lang="ru-RU" altLang="ru-RU" sz="2000" i="1" dirty="0" smtClean="0">
                <a:latin typeface="Times New Roman" pitchFamily="18" charset="0"/>
              </a:rPr>
            </a:br>
            <a:r>
              <a:rPr lang="ru-RU" altLang="ru-RU" sz="2000" i="1" dirty="0" smtClean="0">
                <a:latin typeface="Times New Roman" pitchFamily="18" charset="0"/>
              </a:rPr>
              <a:t/>
            </a:r>
            <a:br>
              <a:rPr lang="ru-RU" altLang="ru-RU" sz="2000" i="1" dirty="0" smtClean="0">
                <a:latin typeface="Times New Roman" pitchFamily="18" charset="0"/>
              </a:rPr>
            </a:br>
            <a:r>
              <a:rPr lang="ru-RU" altLang="ru-RU" sz="2000" i="1" dirty="0" smtClean="0">
                <a:latin typeface="Times New Roman" pitchFamily="18" charset="0"/>
              </a:rPr>
              <a:t/>
            </a:r>
            <a:br>
              <a:rPr lang="ru-RU" altLang="ru-RU" sz="2000" i="1" dirty="0" smtClean="0">
                <a:latin typeface="Times New Roman" pitchFamily="18" charset="0"/>
              </a:rPr>
            </a:br>
            <a:r>
              <a:rPr lang="ru-RU" altLang="ru-RU" sz="2000" i="1" dirty="0" smtClean="0">
                <a:latin typeface="Times New Roman" pitchFamily="18" charset="0"/>
              </a:rPr>
              <a:t/>
            </a:r>
            <a:br>
              <a:rPr lang="ru-RU" altLang="ru-RU" sz="2000" i="1" dirty="0" smtClean="0">
                <a:latin typeface="Times New Roman" pitchFamily="18" charset="0"/>
              </a:rPr>
            </a:br>
            <a:r>
              <a:rPr lang="ru-RU" altLang="ru-RU" sz="2000" i="1" dirty="0" smtClean="0">
                <a:latin typeface="Times New Roman" pitchFamily="18" charset="0"/>
              </a:rPr>
              <a:t/>
            </a:r>
            <a:br>
              <a:rPr lang="ru-RU" altLang="ru-RU" sz="2000" i="1" dirty="0" smtClean="0">
                <a:latin typeface="Times New Roman" pitchFamily="18" charset="0"/>
              </a:rPr>
            </a:br>
            <a:r>
              <a:rPr lang="ru-RU" altLang="ru-RU" sz="2000" i="1" dirty="0" smtClean="0">
                <a:latin typeface="Times New Roman" pitchFamily="18" charset="0"/>
              </a:rPr>
              <a:t> </a:t>
            </a:r>
            <a:r>
              <a:rPr lang="ru-RU" altLang="ru-RU" sz="2000" b="1" i="1" dirty="0" smtClean="0">
                <a:latin typeface="Times New Roman" pitchFamily="18" charset="0"/>
              </a:rPr>
              <a:t>Заместитель директора по УВР Юдина Т.Д.</a:t>
            </a:r>
            <a:r>
              <a:rPr lang="ru-RU" altLang="ru-RU" sz="3200" b="1" i="1" dirty="0" smtClean="0">
                <a:latin typeface="Times New Roman" pitchFamily="18" charset="0"/>
              </a:rPr>
              <a:t/>
            </a:r>
            <a:br>
              <a:rPr lang="ru-RU" altLang="ru-RU" sz="3200" b="1" i="1" dirty="0" smtClean="0">
                <a:latin typeface="Times New Roman" pitchFamily="18" charset="0"/>
              </a:rPr>
            </a:br>
            <a:r>
              <a:rPr lang="ru-RU" altLang="ru-RU" sz="3200" b="1" i="1" dirty="0" smtClean="0">
                <a:latin typeface="Times New Roman" pitchFamily="18" charset="0"/>
              </a:rPr>
              <a:t> </a:t>
            </a:r>
            <a:r>
              <a:rPr lang="ru-RU" altLang="ru-RU" sz="1800" b="1" i="1" dirty="0" smtClean="0">
                <a:latin typeface="Times New Roman" pitchFamily="18" charset="0"/>
              </a:rPr>
              <a:t>2019</a:t>
            </a:r>
            <a:r>
              <a:rPr lang="ru-RU" altLang="ru-RU" sz="3200" b="1" i="1" dirty="0" smtClean="0">
                <a:latin typeface="Times New Roman" pitchFamily="18" charset="0"/>
              </a:rPr>
              <a:t> </a:t>
            </a:r>
            <a:r>
              <a:rPr lang="ru-RU" altLang="ru-RU" sz="3200" i="1" dirty="0" smtClean="0">
                <a:latin typeface="Times New Roman" pitchFamily="18" charset="0"/>
              </a:rPr>
              <a:t/>
            </a:r>
            <a:br>
              <a:rPr lang="ru-RU" altLang="ru-RU" sz="3200" i="1" dirty="0" smtClean="0">
                <a:latin typeface="Times New Roman" pitchFamily="18" charset="0"/>
              </a:rPr>
            </a:br>
            <a:r>
              <a:rPr lang="ru-RU" altLang="ru-RU" sz="1800" i="1" dirty="0" smtClean="0">
                <a:latin typeface="Times New Roman" pitchFamily="18" charset="0"/>
              </a:rPr>
              <a:t/>
            </a:r>
            <a:br>
              <a:rPr lang="ru-RU" altLang="ru-RU" sz="1800" i="1" dirty="0" smtClean="0">
                <a:latin typeface="Times New Roman" pitchFamily="18" charset="0"/>
              </a:rPr>
            </a:br>
            <a:r>
              <a:rPr lang="ru-RU" altLang="ru-RU" sz="3200" i="1" dirty="0" smtClean="0">
                <a:latin typeface="Times New Roman" pitchFamily="18" charset="0"/>
              </a:rPr>
              <a:t>                              </a:t>
            </a:r>
            <a:r>
              <a:rPr lang="ru-RU" altLang="ru-RU" sz="2000" i="1" dirty="0" smtClean="0">
                <a:latin typeface="Times New Roman" pitchFamily="18" charset="0"/>
              </a:rPr>
              <a:t/>
            </a:r>
            <a:br>
              <a:rPr lang="ru-RU" altLang="ru-RU" sz="2000" i="1" dirty="0" smtClean="0">
                <a:latin typeface="Times New Roman" pitchFamily="18" charset="0"/>
              </a:rPr>
            </a:br>
            <a:endParaRPr lang="ru-RU" altLang="ru-RU" sz="2000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33"/>
          <p:cNvSpPr>
            <a:spLocks noChangeArrowheads="1"/>
          </p:cNvSpPr>
          <p:nvPr/>
        </p:nvSpPr>
        <p:spPr bwMode="auto">
          <a:xfrm>
            <a:off x="251223" y="5084764"/>
            <a:ext cx="8892778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buFont typeface="Arial" pitchFamily="34" charset="0"/>
              <a:buChar char="•"/>
            </a:pPr>
            <a:endParaRPr lang="ru-RU" altLang="ru-RU" sz="1600">
              <a:latin typeface="Verdana" pitchFamily="34" charset="0"/>
              <a:cs typeface="Arial" pitchFamily="34" charset="0"/>
            </a:endParaRPr>
          </a:p>
        </p:txBody>
      </p:sp>
      <p:sp>
        <p:nvSpPr>
          <p:cNvPr id="35" name="Заголовок 3"/>
          <p:cNvSpPr>
            <a:spLocks noGrp="1"/>
          </p:cNvSpPr>
          <p:nvPr/>
        </p:nvSpPr>
        <p:spPr>
          <a:xfrm>
            <a:off x="0" y="765176"/>
            <a:ext cx="9144000" cy="360363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ru-RU" alt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436" name="TextBox 29"/>
          <p:cNvSpPr txBox="1">
            <a:spLocks noChangeArrowheads="1"/>
          </p:cNvSpPr>
          <p:nvPr/>
        </p:nvSpPr>
        <p:spPr bwMode="auto">
          <a:xfrm>
            <a:off x="560785" y="2335214"/>
            <a:ext cx="80867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</a:pPr>
            <a:endParaRPr lang="ru-RU" altLang="ru-RU" sz="2000">
              <a:latin typeface="Verdana" pitchFamily="34" charset="0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>
                <a:latin typeface="Verdana" pitchFamily="34" charset="0"/>
                <a:cs typeface="Arial" pitchFamily="34" charset="0"/>
              </a:rPr>
              <a:t>   </a:t>
            </a:r>
            <a:endParaRPr lang="ru-RU" altLang="ru-RU" sz="2800"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782638"/>
            <a:ext cx="9144000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3000" b="1" dirty="0">
                <a:solidFill>
                  <a:srgbClr val="22419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Расчет бумаги (</a:t>
            </a:r>
            <a:r>
              <a:rPr lang="ru-RU" sz="3000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ОГЭ-2019)</a:t>
            </a:r>
            <a:endParaRPr lang="ru-RU" sz="3000" b="1" dirty="0">
              <a:solidFill>
                <a:srgbClr val="22419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304134" name="Group 6"/>
          <p:cNvGraphicFramePr>
            <a:graphicFrameLocks noGrp="1"/>
          </p:cNvGraphicFramePr>
          <p:nvPr/>
        </p:nvGraphicFramePr>
        <p:xfrm>
          <a:off x="2203848" y="1616075"/>
          <a:ext cx="5249466" cy="4663440"/>
        </p:xfrm>
        <a:graphic>
          <a:graphicData uri="http://schemas.openxmlformats.org/drawingml/2006/table">
            <a:tbl>
              <a:tblPr/>
              <a:tblGrid>
                <a:gridCol w="2787253"/>
                <a:gridCol w="246221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страниц на одного участника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Русский язык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Математика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Химия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Информатика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Обществознание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Литература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Физика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Биология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История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География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Иностранные языки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marL="68580" marR="6858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785794"/>
            <a:ext cx="792961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целях содействия проведению ГИА </a:t>
            </a:r>
            <a:r>
              <a:rPr lang="ru-RU" sz="2000" dirty="0" smtClean="0">
                <a:solidFill>
                  <a:srgbClr val="FF0000"/>
                </a:solidFill>
              </a:rPr>
              <a:t>образовательные организации</a:t>
            </a:r>
            <a:r>
              <a:rPr lang="ru-RU" sz="2000" dirty="0" smtClean="0"/>
              <a:t>, а также органы местного самоуправления, осуществляющие управление в сфере образования:</a:t>
            </a:r>
          </a:p>
          <a:p>
            <a:r>
              <a:rPr lang="ru-RU" sz="2000" dirty="0" smtClean="0"/>
              <a:t>• </a:t>
            </a:r>
            <a:r>
              <a:rPr lang="ru-RU" sz="2000" dirty="0" smtClean="0">
                <a:solidFill>
                  <a:srgbClr val="FF0000"/>
                </a:solidFill>
              </a:rPr>
              <a:t>направляют своих работников</a:t>
            </a:r>
            <a:r>
              <a:rPr lang="ru-RU" sz="2000" dirty="0" smtClean="0"/>
              <a:t> для работы в качестве руководителей и организаторов ППЭ, членов ГЭК,</a:t>
            </a:r>
          </a:p>
          <a:p>
            <a:r>
              <a:rPr lang="ru-RU" sz="2000" dirty="0" smtClean="0"/>
              <a:t>предметных комиссий, конфликтной комиссии, технических специалистов, специалистов по проведению</a:t>
            </a:r>
          </a:p>
          <a:p>
            <a:r>
              <a:rPr lang="ru-RU" sz="2000" dirty="0" smtClean="0"/>
              <a:t>инструктажа и обеспечению лабораторных работ, экзаменаторов-собеседников, экспертов, оценивающих</a:t>
            </a:r>
          </a:p>
          <a:p>
            <a:r>
              <a:rPr lang="ru-RU" sz="2000" dirty="0" smtClean="0"/>
              <a:t>выполнение лабораторных работ по химии, ассистентов и осуществляют контроль за участием своих</a:t>
            </a:r>
          </a:p>
          <a:p>
            <a:r>
              <a:rPr lang="ru-RU" sz="2000" dirty="0" smtClean="0"/>
              <a:t>работников в проведении ГИА;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под подпись информируют работников, привлекаемых к проведению ГИА, о сроках, местах и порядке проведения ГИА, в том числе о ведении в ППЭ и аудиториях видеозаписи, </a:t>
            </a:r>
            <a:r>
              <a:rPr lang="ru-RU" sz="2000" b="1" dirty="0" smtClean="0">
                <a:solidFill>
                  <a:srgbClr val="FF0000"/>
                </a:solidFill>
              </a:rPr>
              <a:t>о применении мер дисциплинарного и административного воздействия в отношении лиц, привлекаемых к проведению ГИА и нарушивших Порядок.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857364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Введение итогового собеседования по русскому языку как условие допуска</a:t>
            </a:r>
          </a:p>
          <a:p>
            <a:r>
              <a:rPr lang="ru-RU" b="1" dirty="0" smtClean="0"/>
              <a:t>к ГИА-9 (13.02., 13.03., 06.05.). </a:t>
            </a:r>
            <a:r>
              <a:rPr lang="ru-RU" b="1" dirty="0" smtClean="0">
                <a:solidFill>
                  <a:srgbClr val="FF0000"/>
                </a:solidFill>
              </a:rPr>
              <a:t>Для детей с ОВЗ увеличивается на 30 минут.</a:t>
            </a:r>
          </a:p>
          <a:p>
            <a:r>
              <a:rPr lang="ru-RU" b="1" dirty="0" smtClean="0"/>
              <a:t>2. </a:t>
            </a:r>
            <a:r>
              <a:rPr lang="ru-RU" b="1" dirty="0" smtClean="0">
                <a:solidFill>
                  <a:srgbClr val="FF0000"/>
                </a:solidFill>
              </a:rPr>
              <a:t>Участники ГИА с ОВЗ предъявляют копию рекомендаций ПМПК, дети-инвалиды и инвалиды – справку МСЭ, рекомендации ПМПК. </a:t>
            </a:r>
            <a:r>
              <a:rPr lang="ru-RU" b="1" dirty="0" smtClean="0"/>
              <a:t>Основание для организации ППЭ на дому – заключение медицинской организации и рекомендация ПМПК.</a:t>
            </a:r>
          </a:p>
          <a:p>
            <a:r>
              <a:rPr lang="ru-RU" b="1" dirty="0" smtClean="0"/>
              <a:t>3. Введение понятий «председатель ГЭК» и «заместитель председателя ГЭК».</a:t>
            </a:r>
          </a:p>
          <a:p>
            <a:r>
              <a:rPr lang="ru-RU" b="1" dirty="0" smtClean="0"/>
              <a:t>Исключение понятия «уполномоченный представитель ГЭК» (замена на «члена ГЭК»).</a:t>
            </a:r>
          </a:p>
          <a:p>
            <a:r>
              <a:rPr lang="ru-RU" b="1" dirty="0" smtClean="0"/>
              <a:t>4. </a:t>
            </a:r>
            <a:r>
              <a:rPr lang="ru-RU" b="1" dirty="0" smtClean="0">
                <a:solidFill>
                  <a:srgbClr val="FF0000"/>
                </a:solidFill>
              </a:rPr>
              <a:t>Введение понятия «вход в ППЭ» (по аналогии с ГИА-11).</a:t>
            </a:r>
          </a:p>
          <a:p>
            <a:r>
              <a:rPr lang="ru-RU" b="1" dirty="0" smtClean="0"/>
              <a:t>5. Погашение пустых мест на бланках ответов «Z» (по аналогии с ГИА-11).</a:t>
            </a:r>
          </a:p>
          <a:p>
            <a:r>
              <a:rPr lang="ru-RU" b="1" dirty="0" smtClean="0"/>
              <a:t>6. </a:t>
            </a:r>
            <a:r>
              <a:rPr lang="ru-RU" b="1" dirty="0" err="1" smtClean="0"/>
              <a:t>Рособрнадзор</a:t>
            </a:r>
            <a:r>
              <a:rPr lang="ru-RU" b="1" dirty="0" smtClean="0"/>
              <a:t> согласует председателей региональных ПК.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ИЗМЕНЕНИЯ в Порядке ГИА-9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6000750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ОГЭ по всем учебным предметам начинается в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местному времени. В день экзамена участник ОГЭ прибывает в ППЭ не позднее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9.15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местному времени.</a:t>
            </a:r>
          </a:p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 проведения: ППЭ в школе №62 сл. Красюковская </a:t>
            </a:r>
          </a:p>
          <a:p>
            <a:pPr algn="just">
              <a:buFontTx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ППЭ осуществляется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наличии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участников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паспорта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при наличии их в списках распределения в данный ППЭ.</a:t>
            </a:r>
          </a:p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отсутствия у обучающихся документа, удостоверяющего личность, он допускается в ППЭ после подтверждения его личности сопровождающим.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835150" y="692150"/>
            <a:ext cx="6751638" cy="5275263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участник ОГЭ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опоздал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экзамен, он допускается к сдаче ОГЭ в установленном порядке, при этом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время окончания экзамена не продлевается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повторный общий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инструктаж не проводится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Организаторы предоставляют необходимую информацию для заполнения полей бланков ОГЭ.</a:t>
            </a:r>
          </a:p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Повторно к участию в ОГЭ по данному учебному предмету в дополнительные сроки указанный участник может быть допущен только по решению председателя ГЭК.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видеонаблюдения </a:t>
            </a:r>
            <a:br>
              <a:rPr lang="ru-RU" dirty="0" smtClean="0"/>
            </a:br>
            <a:r>
              <a:rPr lang="ru-RU" dirty="0" smtClean="0"/>
              <a:t>в аудитории  ППЭ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047874"/>
            <a:ext cx="6286544" cy="433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1571612"/>
            <a:ext cx="1214442" cy="91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Меры обеспечения информационной безопасности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286148"/>
          </a:xfrm>
        </p:spPr>
        <p:txBody>
          <a:bodyPr/>
          <a:lstStyle/>
          <a:p>
            <a:r>
              <a:rPr lang="ru-RU" sz="3600" b="1" dirty="0" smtClean="0"/>
              <a:t>Видеонаблюдение – 100% </a:t>
            </a:r>
            <a:r>
              <a:rPr lang="ru-RU" sz="3600" b="1" dirty="0" err="1" smtClean="0"/>
              <a:t>оффлайн</a:t>
            </a:r>
            <a:endParaRPr lang="ru-RU" sz="3600" b="1" dirty="0" smtClean="0"/>
          </a:p>
          <a:p>
            <a:r>
              <a:rPr lang="ru-RU" sz="3600" b="1" dirty="0" err="1" smtClean="0"/>
              <a:t>Металлодетекторы</a:t>
            </a:r>
            <a:r>
              <a:rPr lang="ru-RU" sz="3600" b="1" dirty="0" smtClean="0"/>
              <a:t> – ручные арочные</a:t>
            </a:r>
          </a:p>
          <a:p>
            <a:r>
              <a:rPr lang="ru-RU" sz="3600" b="1" dirty="0" smtClean="0"/>
              <a:t>Средства подавления сигналов</a:t>
            </a:r>
          </a:p>
          <a:p>
            <a:r>
              <a:rPr lang="ru-RU" sz="3600" b="1" dirty="0" smtClean="0"/>
              <a:t>Печать КИМ в штабе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8229600" cy="10668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ЗАПРЕЩЕНО!</a:t>
            </a:r>
          </a:p>
        </p:txBody>
      </p:sp>
      <p:sp>
        <p:nvSpPr>
          <p:cNvPr id="47107" name="Содержимое 5"/>
          <p:cNvSpPr>
            <a:spLocks noGrp="1"/>
          </p:cNvSpPr>
          <p:nvPr>
            <p:ph idx="1"/>
          </p:nvPr>
        </p:nvSpPr>
        <p:spPr>
          <a:xfrm>
            <a:off x="500034" y="1214438"/>
            <a:ext cx="8429654" cy="457201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день проведения экзамена (в период с момента входа в ППЭ и до окончания экзамена) участникам запрещается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иметь при себе средства связи, электронно-вычислительную технику, фото-, аудио- и видеоаппаратуру, справочные материалы, письменные заметки и иные средства хранения и передачи информации, выносить из аудитории письменные заметки и иные средства хранения и передачи информации.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ППЭ запрещается выносить экзаменационные материалы, в том числе КИМ и черновики на бумажном или электронном носителях, фотографировать экзаменационные материалы. 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нарушении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этих правил и отказе в их соблюдении организаторы совместно с уполномоченным представителем ГЭК вправе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удалить участника ОГЭ с экзамена с внесением записи в протокол проведения экзамена в аудитории с указанием причины удаления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бланках и в пропуске проставляется метка о факте удаления с экзамена.</a:t>
            </a:r>
          </a:p>
          <a:p>
            <a:pPr algn="just">
              <a:buFontTx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642918"/>
            <a:ext cx="8015315" cy="5181620"/>
          </a:xfrm>
        </p:spPr>
        <p:txBody>
          <a:bodyPr>
            <a:noAutofit/>
          </a:bodyPr>
          <a:lstStyle/>
          <a:p>
            <a:pPr algn="just"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Рекомендуется взять с собой только необходимые вещи:</a:t>
            </a:r>
          </a:p>
          <a:p>
            <a:pPr algn="just">
              <a:defRPr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Гелевая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капиллярная ручка с чернилами черного цвета</a:t>
            </a:r>
          </a:p>
          <a:p>
            <a:pPr algn="just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Разрешенные средства обучения и воспитания.</a:t>
            </a:r>
          </a:p>
          <a:p>
            <a:pPr algn="just"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Лекарства и питание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(при необходимости)</a:t>
            </a:r>
          </a:p>
          <a:p>
            <a:pPr algn="just"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Иные вещи участники ОГЭ обязаны оставить в специально разрешенном месте для хранения личных вещей до входа в ППЭ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58888" y="1143000"/>
            <a:ext cx="7399337" cy="4324350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ОГЭ занимают рабочие места в аудитории в соответствие со списками распределения. Изменение рабочего места запрещено.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экзамена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запрещено общаться друг с другом, свободно перемещаться по аудитории и ППЭ, выходить из аудитории без разрешения организатора.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выходе из аудитории во время экзамена участник ОГЭ должен оставить экзаменационные материалы, черновики и письменные принадлежности на рабочем столе.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idx="1"/>
          </p:nvPr>
        </p:nvSpPr>
        <p:spPr>
          <a:xfrm>
            <a:off x="357188" y="1214438"/>
            <a:ext cx="8572500" cy="4894262"/>
          </a:xfrm>
        </p:spPr>
        <p:txBody>
          <a:bodyPr anchor="ctr">
            <a:spAutoFit/>
          </a:bodyPr>
          <a:lstStyle/>
          <a:p>
            <a:pPr marL="0" indent="539750"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Освоение образовательных программ основного общего образования завершается обязательной государственной итоговой аттестацией  по русскому языку, математике и 2 предметам по выбору учащегося.</a:t>
            </a:r>
          </a:p>
          <a:p>
            <a:pPr marL="0" indent="539750"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  — это основной обязательный вид 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Экзамен"/>
              </a:rPr>
              <a:t>экзамена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 9 классе. Служит для контроля знаний, полученных учащимися за 9 лет, а также для приёма в учреждения среднего профессионального образования (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Колледж"/>
              </a:rPr>
              <a:t>колледжи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Техникум"/>
              </a:rPr>
              <a:t>техникумы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539750"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ОГЭ оценивается на 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tooltip="Федеративное устройство России"/>
              </a:rPr>
              <a:t>региональном уровне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После экзаменов ученикам выдают 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tooltip="Аттестат"/>
              </a:rPr>
              <a:t>аттестаты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 получении основного общего образования. Учащиеся, окончившие 9 класс с отличием, получают аттестаты особого образца.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ЧЕМ МОЖНО ПОЛЬЗОВАТЬСЯ НА ЭКЗАМЕНЕ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1042988" y="2060575"/>
            <a:ext cx="7185025" cy="38862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РУССКИЙ ЯЗЫК</a:t>
            </a:r>
          </a:p>
          <a:p>
            <a:pPr>
              <a:buFontTx/>
              <a:buNone/>
            </a:pPr>
            <a:r>
              <a:rPr lang="ru-RU" sz="2800" dirty="0" smtClean="0"/>
              <a:t>Разрешается использовать орфографические словари</a:t>
            </a:r>
            <a:r>
              <a:rPr lang="ru-RU" dirty="0" smtClean="0"/>
              <a:t>.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МАТЕМАТИКА</a:t>
            </a:r>
          </a:p>
          <a:p>
            <a:r>
              <a:rPr lang="ru-RU" sz="2800" dirty="0" smtClean="0"/>
              <a:t>Разрешается пользоваться линейкой.</a:t>
            </a:r>
          </a:p>
          <a:p>
            <a:r>
              <a:rPr lang="ru-RU" sz="2800" dirty="0" smtClean="0"/>
              <a:t>Справочные материалы, которые можно использовать во время экзамена, выдаются каждому участнику ОГЭ вместе с текстом его экзаменационной работы.</a:t>
            </a:r>
          </a:p>
          <a:p>
            <a:pPr>
              <a:buFontTx/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ЧЕМ МОЖНО ПОЛЬЗОВАТЬСЯ НА ЭКЗАМЕНЕ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450" y="1714500"/>
            <a:ext cx="7777163" cy="4859338"/>
          </a:xfrm>
        </p:spPr>
        <p:txBody>
          <a:bodyPr>
            <a:normAutofit fontScale="62500" lnSpcReduction="20000"/>
          </a:bodyPr>
          <a:lstStyle/>
          <a:p>
            <a:pPr algn="just"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пользоваться непрограммируемым калькулятором.</a:t>
            </a:r>
          </a:p>
          <a:p>
            <a:pPr algn="just">
              <a:buFontTx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Непрограммируемый калькулятор – это калькулятор, который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 обеспечивать арифметические вычисления (сложение, вычитание, умножение, деление, извлечение корня) и вычисление тригонометрических функций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arcos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не должен предоставлять возможность сохранения в своей памяти баз данных экзаменационных заданий и их решений, а также любой другой информации, знание которой прямо или косвенно проверяется на экзамене.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Калькулятор не должен предоставлять экзаменующемуся возможности получения извне информации во время сдачи экзамена. Коммуникационные возможности калькулятора не должны допускать беспроводного обмена информацией с любыми внешними источниками.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Лабораторное оборудование, необходимое для выполнения части заданий,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предоставлятся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участникам ОГЭ в пункте проведения экзамена.</a:t>
            </a:r>
          </a:p>
          <a:p>
            <a:pPr algn="just">
              <a:buFontTx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ЧЕМ МОЖНО ПОЛЬЗОВАТЬСЯ НА ЭКЗАМЕНЕ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1989138"/>
            <a:ext cx="7543800" cy="38862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пользоваться линейкой, карандашом и непрограммируемым калькулятором.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Разрешено использование непрограммируемого калькулятора, линейки и географических атласов для 7, 8 и 9 классов.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125538"/>
            <a:ext cx="7715304" cy="4803792"/>
          </a:xfrm>
        </p:spPr>
        <p:txBody>
          <a:bodyPr>
            <a:normAutofit fontScale="85000" lnSpcReduction="10000"/>
          </a:bodyPr>
          <a:lstStyle/>
          <a:p>
            <a:pPr marL="7938" indent="-7938"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Экзаменационная работа выполняется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гелевой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капиллярной ручкой с чернилами черного цвета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Экзаменационная работа, выполненная другими письменными принадлежностями, не обрабатывается и не проверяется.</a:t>
            </a:r>
          </a:p>
          <a:p>
            <a:pPr marL="7938" indent="-7938"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 ОГЭ пользуется при выполнении работы черновиками со штампом образовательной организации, на базе которой организован ППЭ, и делать пометки в КИМ.</a:t>
            </a:r>
          </a:p>
          <a:p>
            <a:pPr marL="7938" indent="-7938" algn="just">
              <a:buFontTx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Черновики и КИМ не проверяются и записи в них не учитываются при обработке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60350"/>
            <a:ext cx="7715303" cy="5597542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 ОГЭ, который по состоянию здоровья или другим объективным причинам не может завершить выполнение экзаменационной работы, имеет право досрочно сдать экзаменационные материалы и покинуть аудиторию. Ответственный организатор должен пригласить организатора вне аудитории, который сопроводит такого участника к медицинскому работнику. В случае подтверждения медработником ухудшения состояния здоровья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составляется акт о досрочном завершении экзамена по объективным причинам.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60350"/>
            <a:ext cx="8229600" cy="3357563"/>
          </a:xfrm>
        </p:spPr>
        <p:txBody>
          <a:bodyPr>
            <a:normAutofit/>
          </a:bodyPr>
          <a:lstStyle/>
          <a:p>
            <a:pPr marL="88900" indent="-8890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Участники ОГЭ, досрочно завершившие выполнение экзаменационной работы, могут покинуть ППЭ. Организаторы принимают у них все экзаменационные материалы.</a:t>
            </a:r>
          </a:p>
          <a:p>
            <a:pPr marL="85725" indent="-11113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2019 году для сдачи ОГЭ отводится следующее количество времени для каждого предмета:</a:t>
            </a:r>
          </a:p>
          <a:p>
            <a:pPr algn="just">
              <a:buFontTx/>
              <a:buNone/>
              <a:defRPr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25" y="2928938"/>
          <a:ext cx="6096000" cy="362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Предмет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Время  (мин)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Русский язык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235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Математика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235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Физика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180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Биология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180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География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120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Обществознание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180</a:t>
                      </a:r>
                      <a:endParaRPr lang="ru-RU" sz="2800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Содержимое 2"/>
          <p:cNvSpPr>
            <a:spLocks noGrp="1"/>
          </p:cNvSpPr>
          <p:nvPr>
            <p:ph idx="1"/>
          </p:nvPr>
        </p:nvSpPr>
        <p:spPr>
          <a:xfrm>
            <a:off x="1331913" y="1557338"/>
            <a:ext cx="7704137" cy="2357437"/>
          </a:xfrm>
        </p:spPr>
        <p:txBody>
          <a:bodyPr>
            <a:normAutofit lnSpcReduction="10000"/>
          </a:bodyPr>
          <a:lstStyle/>
          <a:p>
            <a:pPr marL="11113" indent="-11113" algn="just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ГИА признаются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удовлетворительными, если участник ГИА набрал количество баллов не ниже минимального, определяемым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939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0988" cy="452596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84150"/>
            <a:ext cx="8643938" cy="65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066800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АПЕЛЛЯЦИЯ</a:t>
            </a:r>
          </a:p>
        </p:txBody>
      </p:sp>
      <p:sp>
        <p:nvSpPr>
          <p:cNvPr id="66563" name="Содержимое 3"/>
          <p:cNvSpPr>
            <a:spLocks noGrp="1"/>
          </p:cNvSpPr>
          <p:nvPr>
            <p:ph idx="1"/>
          </p:nvPr>
        </p:nvSpPr>
        <p:spPr>
          <a:xfrm>
            <a:off x="395288" y="1341438"/>
            <a:ext cx="8535987" cy="4805362"/>
          </a:xfrm>
        </p:spPr>
        <p:txBody>
          <a:bodyPr>
            <a:normAutofit lnSpcReduction="10000"/>
          </a:bodyPr>
          <a:lstStyle/>
          <a:p>
            <a:pPr marL="85725" indent="-11113" algn="just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 ОГЭ имеет право подать апелляцию о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нарушении установленного Порядка проведения ГИА и (или) о несогласии с выставленными баллами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725" indent="-11113" algn="just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рассматривается апелляция по вопросам содержания и структуры заданий по учебным предметам, по вопросам, связанным с оцениваем результатов выполнения заданий с кратким ответом, неправильным оформлением работы.</a:t>
            </a:r>
          </a:p>
          <a:p>
            <a:pPr marL="85725" indent="-11113" algn="just">
              <a:buFontTx/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Апелляцию о нарушении Порядка участник ОГЭ подает в день проведения экзамена члену ГЭК, не покидая ППЭ.</a:t>
            </a:r>
          </a:p>
          <a:p>
            <a:pPr marL="85725" indent="-11113" algn="just">
              <a:buFontTx/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Апелляция о несогласии с выставленными баллами подается в течение двух рабочих дней после официального объявления результатов экзамена в конфликтную комиссию или в образовательную организацию ,в которой они были допущены. </a:t>
            </a:r>
          </a:p>
          <a:p>
            <a:pPr marL="85725" indent="-11113" algn="just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Участники ОГЭ заблаговременно информируются о времени ,месте и порядке рассмотрения апелляций. Обучающийся и (или) его родители (законные представители) при желании присутствуют при рассмотрении апелляции.</a:t>
            </a:r>
          </a:p>
          <a:p>
            <a:pPr marL="85725" indent="-11113" algn="just"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Содержимое 2"/>
          <p:cNvSpPr>
            <a:spLocks noGrp="1"/>
          </p:cNvSpPr>
          <p:nvPr>
            <p:ph idx="1"/>
          </p:nvPr>
        </p:nvSpPr>
        <p:spPr>
          <a:xfrm>
            <a:off x="571500" y="1071563"/>
            <a:ext cx="8229600" cy="4324350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рассмотрении апелляции о нарушении установленного  Порядка конфликтная комиссия выносит одно из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решений: об отклонении апелляции и об удовлетворении апелляции.</a:t>
            </a:r>
          </a:p>
          <a:p>
            <a:pPr algn="just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удовлетворении апелляции результат ОГЭ аннулируется и участнику ОГЭ предоставляется возможность сдать экзамен в иной день, предусмотренный единым расписанием проведения ОГЭ.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3"/>
          <p:cNvSpPr>
            <a:spLocks noGrp="1"/>
          </p:cNvSpPr>
          <p:nvPr>
            <p:ph type="title"/>
          </p:nvPr>
        </p:nvSpPr>
        <p:spPr>
          <a:xfrm>
            <a:off x="642938" y="714375"/>
            <a:ext cx="8229600" cy="1069975"/>
          </a:xfrm>
        </p:spPr>
        <p:txBody>
          <a:bodyPr/>
          <a:lstStyle/>
          <a:p>
            <a:r>
              <a:rPr lang="ru-RU" dirty="0" smtClean="0"/>
              <a:t>ФОРМА ПРОВЕДЕНИЯ ГИА-9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7729566" cy="4324350"/>
          </a:xfrm>
        </p:spPr>
        <p:txBody>
          <a:bodyPr/>
          <a:lstStyle/>
          <a:p>
            <a:pPr marL="0" indent="539750" algn="just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539750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ОГЭ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это форма государственной итоговой аттестации по образовательным программам основного общего образования. При проведении ОГЭ используются контрольные измерительные материалы стандартизированной формы.</a:t>
            </a:r>
          </a:p>
          <a:p>
            <a:pPr marL="0" indent="539750">
              <a:lnSpc>
                <a:spcPct val="90000"/>
              </a:lnSpc>
              <a:buFontTx/>
              <a:buNone/>
              <a:tabLst>
                <a:tab pos="539750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43243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результатам рассмотрения апелляции 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несогласии с выставленными баллами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конфликтная комиссия принимает решение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отклонении апелляции и сохранении выставленных баллов или удовлетворении апелляции и изменении баллов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Баллы могут быть изменены как в сторону повышения, так и в сторону понижения.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3A12A6D-0D92-44E1-B34E-8E7AD5841373}" type="slidenum">
              <a:rPr lang="ru-RU">
                <a:solidFill>
                  <a:schemeClr val="accent1">
                    <a:shade val="7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ru-RU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6227763" y="2781300"/>
            <a:ext cx="2232025" cy="9366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Franklin Gothic Book" pitchFamily="34" charset="0"/>
              </a:rPr>
              <a:t>ПЕРЕСДАЧА</a:t>
            </a:r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6154738" y="1196975"/>
            <a:ext cx="2305050" cy="1081088"/>
          </a:xfrm>
          <a:prstGeom prst="rect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latin typeface="Franklin Gothic Book" pitchFamily="34" charset="0"/>
              </a:rPr>
              <a:t>АТТЕСТАТ</a:t>
            </a:r>
            <a:r>
              <a:rPr lang="en-US" sz="1600" b="1">
                <a:latin typeface="Franklin Gothic Book" pitchFamily="34" charset="0"/>
              </a:rPr>
              <a:t> </a:t>
            </a:r>
            <a:endParaRPr lang="ru-RU" sz="1600" b="1">
              <a:latin typeface="Franklin Gothic Book" pitchFamily="34" charset="0"/>
            </a:endParaRPr>
          </a:p>
          <a:p>
            <a:pPr algn="ctr"/>
            <a:r>
              <a:rPr lang="ru-RU" sz="1600" b="1">
                <a:latin typeface="Franklin Gothic Book" pitchFamily="34" charset="0"/>
              </a:rPr>
              <a:t>об основном 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общем образовании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539750" y="4365625"/>
            <a:ext cx="2447925" cy="158432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AutoNum type="arabicPeriod"/>
            </a:pPr>
            <a:r>
              <a:rPr lang="ru-RU" sz="1600" b="1">
                <a:latin typeface="Franklin Gothic Book" pitchFamily="34" charset="0"/>
              </a:rPr>
              <a:t>Повторное обучение</a:t>
            </a:r>
          </a:p>
          <a:p>
            <a:pPr marL="342900" indent="-342900" algn="ctr">
              <a:buFontTx/>
              <a:buAutoNum type="arabicPeriod"/>
            </a:pPr>
            <a:r>
              <a:rPr lang="ru-RU" sz="1600" b="1">
                <a:latin typeface="Franklin Gothic Book" pitchFamily="34" charset="0"/>
              </a:rPr>
              <a:t>Справка </a:t>
            </a:r>
            <a:r>
              <a:rPr lang="ru-RU" sz="1600" b="1"/>
              <a:t>об обучении </a:t>
            </a:r>
          </a:p>
          <a:p>
            <a:pPr marL="342900" indent="-342900" algn="ctr"/>
            <a:r>
              <a:rPr lang="ru-RU" sz="1600" b="1"/>
              <a:t>в образовательном </a:t>
            </a:r>
          </a:p>
          <a:p>
            <a:pPr marL="342900" indent="-342900" algn="ctr"/>
            <a:r>
              <a:rPr lang="ru-RU" sz="1600" b="1"/>
              <a:t>учреждении</a:t>
            </a:r>
          </a:p>
        </p:txBody>
      </p:sp>
      <p:sp>
        <p:nvSpPr>
          <p:cNvPr id="69638" name="Line 5"/>
          <p:cNvSpPr>
            <a:spLocks noChangeShapeType="1"/>
          </p:cNvSpPr>
          <p:nvPr/>
        </p:nvSpPr>
        <p:spPr bwMode="auto">
          <a:xfrm>
            <a:off x="2987675" y="1628775"/>
            <a:ext cx="50482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39" name="Line 6"/>
          <p:cNvSpPr>
            <a:spLocks noChangeShapeType="1"/>
          </p:cNvSpPr>
          <p:nvPr/>
        </p:nvSpPr>
        <p:spPr bwMode="auto">
          <a:xfrm flipH="1">
            <a:off x="2987675" y="5013325"/>
            <a:ext cx="503238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40" name="Rectangle 7"/>
          <p:cNvSpPr>
            <a:spLocks noChangeArrowheads="1"/>
          </p:cNvSpPr>
          <p:nvPr/>
        </p:nvSpPr>
        <p:spPr bwMode="auto">
          <a:xfrm>
            <a:off x="611188" y="1557338"/>
            <a:ext cx="1584325" cy="1296987"/>
          </a:xfrm>
          <a:prstGeom prst="rect">
            <a:avLst/>
          </a:prstGeom>
          <a:solidFill>
            <a:srgbClr val="00B8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Franklin Gothic Book" pitchFamily="34" charset="0"/>
              </a:rPr>
              <a:t>Решение о </a:t>
            </a:r>
          </a:p>
          <a:p>
            <a:pPr algn="ctr"/>
            <a:r>
              <a:rPr lang="ru-RU" b="1">
                <a:latin typeface="Franklin Gothic Book" pitchFamily="34" charset="0"/>
              </a:rPr>
              <a:t>допуске к </a:t>
            </a:r>
          </a:p>
          <a:p>
            <a:pPr algn="ctr"/>
            <a:r>
              <a:rPr lang="ru-RU" b="1">
                <a:latin typeface="Franklin Gothic Book" pitchFamily="34" charset="0"/>
              </a:rPr>
              <a:t>Г(И)А-9</a:t>
            </a:r>
          </a:p>
        </p:txBody>
      </p:sp>
      <p:sp>
        <p:nvSpPr>
          <p:cNvPr id="69641" name="Line 8"/>
          <p:cNvSpPr>
            <a:spLocks noChangeShapeType="1"/>
          </p:cNvSpPr>
          <p:nvPr/>
        </p:nvSpPr>
        <p:spPr bwMode="auto">
          <a:xfrm>
            <a:off x="1403350" y="2854325"/>
            <a:ext cx="0" cy="151130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42" name="Text Box 9"/>
          <p:cNvSpPr txBox="1">
            <a:spLocks noChangeArrowheads="1"/>
          </p:cNvSpPr>
          <p:nvPr/>
        </p:nvSpPr>
        <p:spPr bwMode="auto">
          <a:xfrm rot="-5400000">
            <a:off x="713581" y="3471069"/>
            <a:ext cx="11779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solidFill>
                  <a:srgbClr val="000000"/>
                </a:solidFill>
                <a:latin typeface="Franklin Gothic Book" pitchFamily="34" charset="0"/>
              </a:rPr>
              <a:t>не допущен</a:t>
            </a:r>
          </a:p>
        </p:txBody>
      </p:sp>
      <p:sp>
        <p:nvSpPr>
          <p:cNvPr id="69643" name="Rectangle 10"/>
          <p:cNvSpPr>
            <a:spLocks noChangeArrowheads="1"/>
          </p:cNvSpPr>
          <p:nvPr/>
        </p:nvSpPr>
        <p:spPr bwMode="auto">
          <a:xfrm>
            <a:off x="3492500" y="2565400"/>
            <a:ext cx="2303463" cy="1295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Franklin Gothic Book" pitchFamily="34" charset="0"/>
              </a:rPr>
              <a:t>Неудовлетворительный </a:t>
            </a:r>
          </a:p>
          <a:p>
            <a:pPr algn="ctr"/>
            <a:r>
              <a:rPr lang="ru-RU" sz="1400" b="1">
                <a:latin typeface="Franklin Gothic Book" pitchFamily="34" charset="0"/>
              </a:rPr>
              <a:t>результат </a:t>
            </a:r>
          </a:p>
          <a:p>
            <a:pPr algn="ctr"/>
            <a:r>
              <a:rPr lang="ru-RU" sz="1400" b="1">
                <a:latin typeface="Franklin Gothic Book" pitchFamily="34" charset="0"/>
              </a:rPr>
              <a:t>по одному из </a:t>
            </a:r>
          </a:p>
          <a:p>
            <a:pPr algn="ctr"/>
            <a:r>
              <a:rPr lang="ru-RU" sz="1400" b="1">
                <a:latin typeface="Franklin Gothic Book" pitchFamily="34" charset="0"/>
              </a:rPr>
              <a:t>обязательных предметов</a:t>
            </a:r>
          </a:p>
          <a:p>
            <a:pPr algn="ctr"/>
            <a:endParaRPr lang="ru-RU" sz="1400" b="1">
              <a:latin typeface="Franklin Gothic Book" pitchFamily="34" charset="0"/>
            </a:endParaRPr>
          </a:p>
        </p:txBody>
      </p:sp>
      <p:sp>
        <p:nvSpPr>
          <p:cNvPr id="69644" name="Rectangle 11"/>
          <p:cNvSpPr>
            <a:spLocks noChangeArrowheads="1"/>
          </p:cNvSpPr>
          <p:nvPr/>
        </p:nvSpPr>
        <p:spPr bwMode="auto">
          <a:xfrm>
            <a:off x="3565525" y="1196975"/>
            <a:ext cx="2230438" cy="1081088"/>
          </a:xfrm>
          <a:prstGeom prst="rect">
            <a:avLst/>
          </a:prstGeom>
          <a:solidFill>
            <a:srgbClr val="00B8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latin typeface="Franklin Gothic Book" pitchFamily="34" charset="0"/>
            </a:endParaRPr>
          </a:p>
        </p:txBody>
      </p:sp>
      <p:sp>
        <p:nvSpPr>
          <p:cNvPr id="69645" name="Rectangle 12"/>
          <p:cNvSpPr>
            <a:spLocks noChangeArrowheads="1"/>
          </p:cNvSpPr>
          <p:nvPr/>
        </p:nvSpPr>
        <p:spPr bwMode="auto">
          <a:xfrm>
            <a:off x="3492500" y="4078288"/>
            <a:ext cx="2374900" cy="1708150"/>
          </a:xfrm>
          <a:prstGeom prst="rect">
            <a:avLst/>
          </a:prstGeom>
          <a:solidFill>
            <a:srgbClr val="00B8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latin typeface="Franklin Gothic Book" pitchFamily="34" charset="0"/>
              </a:rPr>
              <a:t>Неудовлетворительный 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результат 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по двум обязательным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предметам</a:t>
            </a:r>
          </a:p>
        </p:txBody>
      </p:sp>
      <p:sp>
        <p:nvSpPr>
          <p:cNvPr id="69646" name="Text Box 13"/>
          <p:cNvSpPr txBox="1">
            <a:spLocks noChangeArrowheads="1"/>
          </p:cNvSpPr>
          <p:nvPr/>
        </p:nvSpPr>
        <p:spPr bwMode="auto">
          <a:xfrm>
            <a:off x="3571875" y="1412875"/>
            <a:ext cx="2143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Franklin Gothic Book" pitchFamily="34" charset="0"/>
              </a:rPr>
              <a:t>Г(И)А-9 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пройдена 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успешно</a:t>
            </a:r>
          </a:p>
        </p:txBody>
      </p:sp>
      <p:sp>
        <p:nvSpPr>
          <p:cNvPr id="69647" name="Line 14"/>
          <p:cNvSpPr>
            <a:spLocks noChangeShapeType="1"/>
          </p:cNvSpPr>
          <p:nvPr/>
        </p:nvSpPr>
        <p:spPr bwMode="auto">
          <a:xfrm>
            <a:off x="5795963" y="1628775"/>
            <a:ext cx="360362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48" name="Line 15"/>
          <p:cNvSpPr>
            <a:spLocks noChangeShapeType="1"/>
          </p:cNvSpPr>
          <p:nvPr/>
        </p:nvSpPr>
        <p:spPr bwMode="auto">
          <a:xfrm>
            <a:off x="5795963" y="3070225"/>
            <a:ext cx="4318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49" name="Line 16"/>
          <p:cNvSpPr>
            <a:spLocks noChangeShapeType="1"/>
          </p:cNvSpPr>
          <p:nvPr/>
        </p:nvSpPr>
        <p:spPr bwMode="auto">
          <a:xfrm>
            <a:off x="2987675" y="3070225"/>
            <a:ext cx="50482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50" name="Line 17"/>
          <p:cNvSpPr>
            <a:spLocks noChangeShapeType="1"/>
          </p:cNvSpPr>
          <p:nvPr/>
        </p:nvSpPr>
        <p:spPr bwMode="auto">
          <a:xfrm>
            <a:off x="2195513" y="2205038"/>
            <a:ext cx="792162" cy="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1" name="Line 18"/>
          <p:cNvSpPr>
            <a:spLocks noChangeShapeType="1"/>
          </p:cNvSpPr>
          <p:nvPr/>
        </p:nvSpPr>
        <p:spPr bwMode="auto">
          <a:xfrm flipV="1">
            <a:off x="2987675" y="1628775"/>
            <a:ext cx="0" cy="2665413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2" name="Line 19"/>
          <p:cNvSpPr>
            <a:spLocks noChangeShapeType="1"/>
          </p:cNvSpPr>
          <p:nvPr/>
        </p:nvSpPr>
        <p:spPr bwMode="auto">
          <a:xfrm>
            <a:off x="2987675" y="4294188"/>
            <a:ext cx="50482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53" name="Text Box 20"/>
          <p:cNvSpPr txBox="1">
            <a:spLocks noChangeArrowheads="1"/>
          </p:cNvSpPr>
          <p:nvPr/>
        </p:nvSpPr>
        <p:spPr bwMode="auto">
          <a:xfrm>
            <a:off x="2174875" y="1981200"/>
            <a:ext cx="8128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i="1">
                <a:solidFill>
                  <a:srgbClr val="000000"/>
                </a:solidFill>
                <a:latin typeface="Franklin Gothic Book" pitchFamily="34" charset="0"/>
              </a:rPr>
              <a:t>допущен</a:t>
            </a:r>
          </a:p>
        </p:txBody>
      </p:sp>
      <p:sp>
        <p:nvSpPr>
          <p:cNvPr id="69654" name="Line 21"/>
          <p:cNvSpPr>
            <a:spLocks noChangeShapeType="1"/>
          </p:cNvSpPr>
          <p:nvPr/>
        </p:nvSpPr>
        <p:spPr bwMode="auto">
          <a:xfrm flipH="1">
            <a:off x="2987675" y="5589588"/>
            <a:ext cx="446405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55" name="Line 22"/>
          <p:cNvSpPr>
            <a:spLocks noChangeShapeType="1"/>
          </p:cNvSpPr>
          <p:nvPr/>
        </p:nvSpPr>
        <p:spPr bwMode="auto">
          <a:xfrm flipV="1">
            <a:off x="7380288" y="2278063"/>
            <a:ext cx="0" cy="503237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56" name="Text Box 23"/>
          <p:cNvSpPr txBox="1">
            <a:spLocks noChangeArrowheads="1"/>
          </p:cNvSpPr>
          <p:nvPr/>
        </p:nvSpPr>
        <p:spPr bwMode="auto">
          <a:xfrm>
            <a:off x="7308850" y="2479675"/>
            <a:ext cx="5762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00"/>
                </a:solidFill>
                <a:latin typeface="Franklin Gothic Book" pitchFamily="34" charset="0"/>
              </a:rPr>
              <a:t>сдал</a:t>
            </a:r>
          </a:p>
        </p:txBody>
      </p:sp>
      <p:sp>
        <p:nvSpPr>
          <p:cNvPr id="69657" name="Line 24"/>
          <p:cNvSpPr>
            <a:spLocks noChangeShapeType="1"/>
          </p:cNvSpPr>
          <p:nvPr/>
        </p:nvSpPr>
        <p:spPr bwMode="auto">
          <a:xfrm flipV="1">
            <a:off x="7451725" y="3717925"/>
            <a:ext cx="0" cy="1871663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8" name="Text Box 25"/>
          <p:cNvSpPr txBox="1">
            <a:spLocks noChangeArrowheads="1"/>
          </p:cNvSpPr>
          <p:nvPr/>
        </p:nvSpPr>
        <p:spPr bwMode="auto">
          <a:xfrm>
            <a:off x="7380288" y="3862388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00"/>
                </a:solidFill>
                <a:latin typeface="Franklin Gothic Book" pitchFamily="34" charset="0"/>
              </a:rPr>
              <a:t>не сдал</a:t>
            </a:r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11188" y="404813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2427" name="Rectangle 27"/>
          <p:cNvSpPr>
            <a:spLocks noChangeArrowheads="1"/>
          </p:cNvSpPr>
          <p:nvPr/>
        </p:nvSpPr>
        <p:spPr bwMode="auto">
          <a:xfrm>
            <a:off x="709613" y="300038"/>
            <a:ext cx="6572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Модель аттестации 9 классов </a:t>
            </a:r>
            <a:b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(по проекту Положения о проведении Г(И)А-9)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Итоговое собеседование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Итоговое собеседование по русскому языку  направлено на проверку коммуникативных навыков, навыков спонтанной речи – на подготовку участнику будет даваться около минуты. </a:t>
            </a:r>
            <a:br>
              <a:rPr lang="ru-RU" dirty="0" smtClean="0"/>
            </a:br>
            <a:r>
              <a:rPr lang="ru-RU" dirty="0" smtClean="0"/>
              <a:t>Модель собеседования включает следующие типы заданий: 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1) чтение текста вслух;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2) пересказ текста с привлечением дополнительной информации;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3) монологическое высказывание по одной из выбранных тем;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4) диалог с экзаменатором-собеседником.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 тексты для чтения, которые будут предложены участникам собеседования, - это тексты о выдающихся людях России, таких как первый космонавт Юрий Гагарин, знаменитый хирург Николай Пирогов, наши современники Доктор Лиза (Елизавета Глинка) и доктор из Красноярска, который в сложных условиях провел операцию и спас жизнь ребенку.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Итоговое собеседование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smtClean="0">
                <a:solidFill>
                  <a:srgbClr val="FF0000"/>
                </a:solidFill>
              </a:rPr>
              <a:t>выполнение работы </a:t>
            </a:r>
            <a:r>
              <a:rPr lang="ru-RU" dirty="0" smtClean="0"/>
              <a:t>каждому участнику будет отводиться около </a:t>
            </a:r>
            <a:r>
              <a:rPr lang="ru-RU" dirty="0" smtClean="0">
                <a:solidFill>
                  <a:srgbClr val="FF0000"/>
                </a:solidFill>
              </a:rPr>
              <a:t>15 минут</a:t>
            </a:r>
            <a:r>
              <a:rPr lang="ru-RU" dirty="0" smtClean="0"/>
              <a:t>. В процессе проведения собеседования будет вестись </a:t>
            </a:r>
            <a:r>
              <a:rPr lang="ru-RU" dirty="0" smtClean="0">
                <a:solidFill>
                  <a:srgbClr val="FF0000"/>
                </a:solidFill>
              </a:rPr>
              <a:t>аудиозапись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Оценка выполнения заданий работы будет осуществляться экспертом непосредственно в процессе ответа по специально разработанным критериям с учетом соблюдения норм современного русского литературного языка.</a:t>
            </a:r>
          </a:p>
          <a:p>
            <a:r>
              <a:rPr lang="ru-RU" dirty="0" smtClean="0"/>
              <a:t>Итоговое собеседование выпускники 9 классов будут проходить </a:t>
            </a:r>
            <a:r>
              <a:rPr lang="ru-RU" dirty="0" smtClean="0">
                <a:solidFill>
                  <a:srgbClr val="FF0000"/>
                </a:solidFill>
              </a:rPr>
              <a:t>в своих школах</a:t>
            </a:r>
            <a:r>
              <a:rPr lang="ru-RU" dirty="0" smtClean="0"/>
              <a:t>. Оцениваться оно будет по системе </a:t>
            </a:r>
            <a:r>
              <a:rPr lang="ru-RU" dirty="0" smtClean="0">
                <a:solidFill>
                  <a:srgbClr val="FF0000"/>
                </a:solidFill>
              </a:rPr>
              <a:t>«зачет»/«</a:t>
            </a:r>
            <a:r>
              <a:rPr lang="ru-RU" dirty="0" smtClean="0">
                <a:solidFill>
                  <a:srgbClr val="002060"/>
                </a:solidFill>
              </a:rPr>
              <a:t>незачет</a:t>
            </a:r>
            <a:r>
              <a:rPr lang="ru-RU" dirty="0" smtClean="0">
                <a:solidFill>
                  <a:srgbClr val="FF0000"/>
                </a:solidFill>
              </a:rPr>
              <a:t>».</a:t>
            </a:r>
            <a:r>
              <a:rPr lang="ru-RU" dirty="0" smtClean="0"/>
              <a:t>  </a:t>
            </a:r>
            <a:r>
              <a:rPr lang="ru-RU" dirty="0" smtClean="0">
                <a:solidFill>
                  <a:srgbClr val="FF0000"/>
                </a:solidFill>
              </a:rPr>
              <a:t>«Зачет» - не менее 10 баллов.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0826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Сравнительная таблица результатов пробного итогового собеседования по русскому языку 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 9 классе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00174"/>
          <a:ext cx="8286807" cy="521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881332"/>
                <a:gridCol w="2762269"/>
              </a:tblGrid>
              <a:tr h="457203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пробного итогового собеседования (декабрь)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пробного устного итогового собеседования (январь)</a:t>
                      </a:r>
                      <a:endParaRPr lang="ru-RU" dirty="0"/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ru-RU" dirty="0" smtClean="0"/>
                        <a:t>Зачёт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 из 16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 из 20 обучающихся</a:t>
                      </a:r>
                      <a:endParaRPr lang="ru-RU" dirty="0"/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Незачёт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из 16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из 20 обучающихся</a:t>
                      </a:r>
                      <a:endParaRPr lang="ru-RU" dirty="0"/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ru-RU" dirty="0" smtClean="0"/>
                        <a:t>«5» (18-19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ru-RU" dirty="0" smtClean="0"/>
                        <a:t>«4» (14-17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ru-RU" dirty="0" smtClean="0"/>
                        <a:t>«3» (10-13</a:t>
                      </a:r>
                      <a:r>
                        <a:rPr lang="ru-RU" baseline="0" dirty="0" smtClean="0"/>
                        <a:t>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ru-RU" dirty="0" smtClean="0"/>
                        <a:t>«2» (ниже 10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ru-RU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81%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70%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37,5%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15%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7203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 по классу  (оценка)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3,3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2,9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Срок подачи заявлений об участии в  ГИА-9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Обучающиеся подают заявления в школе до </a:t>
            </a:r>
            <a:r>
              <a:rPr lang="ru-RU" sz="3600" b="1" dirty="0" smtClean="0">
                <a:solidFill>
                  <a:srgbClr val="FF0000"/>
                </a:solidFill>
              </a:rPr>
              <a:t>1 марта 2019 года </a:t>
            </a:r>
            <a:r>
              <a:rPr lang="ru-RU" sz="3600" b="1" dirty="0" smtClean="0"/>
              <a:t>включительно!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проведения ГИА-9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1.Допуск к ГИА – </a:t>
            </a:r>
            <a:r>
              <a:rPr lang="ru-RU" b="1" dirty="0" smtClean="0">
                <a:solidFill>
                  <a:srgbClr val="FF0000"/>
                </a:solidFill>
              </a:rPr>
              <a:t>собеседование по русскому языку</a:t>
            </a:r>
            <a:r>
              <a:rPr lang="ru-RU" dirty="0" smtClean="0">
                <a:solidFill>
                  <a:srgbClr val="FF0000"/>
                </a:solidFill>
              </a:rPr>
              <a:t> (10 баллов) – </a:t>
            </a:r>
            <a:r>
              <a:rPr lang="ru-RU" b="1" dirty="0" smtClean="0">
                <a:solidFill>
                  <a:srgbClr val="FF0000"/>
                </a:solidFill>
              </a:rPr>
              <a:t>13.02.2019, 13.03.2019, 06.05.2019</a:t>
            </a:r>
          </a:p>
          <a:p>
            <a:pPr>
              <a:buNone/>
            </a:pPr>
            <a:r>
              <a:rPr lang="ru-RU" dirty="0" smtClean="0"/>
              <a:t>2.Обязательные предметы: </a:t>
            </a:r>
            <a:r>
              <a:rPr lang="ru-RU" b="1" dirty="0" smtClean="0">
                <a:solidFill>
                  <a:srgbClr val="FF0000"/>
                </a:solidFill>
              </a:rPr>
              <a:t>русский язык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rgbClr val="FF0000"/>
                </a:solidFill>
              </a:rPr>
              <a:t>математика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(алгебра – 6 баллов, геометрия – 3 балла).</a:t>
            </a:r>
          </a:p>
          <a:p>
            <a:pPr>
              <a:buNone/>
            </a:pPr>
            <a:r>
              <a:rPr lang="ru-RU" dirty="0" smtClean="0"/>
              <a:t>3. Предметы </a:t>
            </a:r>
            <a:r>
              <a:rPr lang="ru-RU" b="1" dirty="0" smtClean="0">
                <a:solidFill>
                  <a:srgbClr val="FF0000"/>
                </a:solidFill>
              </a:rPr>
              <a:t>по выбору – 2 </a:t>
            </a:r>
            <a:r>
              <a:rPr lang="ru-RU" dirty="0" smtClean="0"/>
              <a:t>(физика, химия, биология, история, география, информатика и ИКТ, обществознание, литература иностранные языки</a:t>
            </a:r>
          </a:p>
          <a:p>
            <a:pPr>
              <a:buNone/>
            </a:pPr>
            <a:r>
              <a:rPr lang="ru-RU" dirty="0" smtClean="0"/>
              <a:t>(английский, немецкий, испанский))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получения аттестата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Аттестат</a:t>
            </a:r>
            <a:r>
              <a:rPr lang="ru-RU" b="1" dirty="0" smtClean="0"/>
              <a:t> = </a:t>
            </a:r>
            <a:r>
              <a:rPr lang="ru-RU" b="1" dirty="0" smtClean="0">
                <a:solidFill>
                  <a:srgbClr val="FF0000"/>
                </a:solidFill>
              </a:rPr>
              <a:t>успешные результаты </a:t>
            </a:r>
            <a:r>
              <a:rPr lang="ru-RU" b="1" dirty="0" smtClean="0"/>
              <a:t>ГИА </a:t>
            </a:r>
            <a:r>
              <a:rPr lang="ru-RU" b="1" dirty="0" smtClean="0">
                <a:solidFill>
                  <a:srgbClr val="FF0000"/>
                </a:solidFill>
              </a:rPr>
              <a:t>по всем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учебным предметам</a:t>
            </a:r>
          </a:p>
          <a:p>
            <a:pPr>
              <a:buNone/>
            </a:pPr>
            <a:r>
              <a:rPr lang="ru-RU" b="1" dirty="0" smtClean="0"/>
              <a:t>     По решению ГЭК </a:t>
            </a:r>
            <a:r>
              <a:rPr lang="ru-RU" b="1" dirty="0" smtClean="0">
                <a:solidFill>
                  <a:srgbClr val="FF0000"/>
                </a:solidFill>
              </a:rPr>
              <a:t>повторно</a:t>
            </a:r>
            <a:r>
              <a:rPr lang="ru-RU" b="1" dirty="0" smtClean="0"/>
              <a:t> допускаются к сдаче ГИА получившие </a:t>
            </a:r>
            <a:r>
              <a:rPr lang="ru-RU" b="1" dirty="0" smtClean="0">
                <a:solidFill>
                  <a:srgbClr val="FF0000"/>
                </a:solidFill>
              </a:rPr>
              <a:t>неуд</a:t>
            </a:r>
            <a:r>
              <a:rPr lang="ru-RU" b="1" dirty="0" smtClean="0"/>
              <a:t>овлетворительные результаты </a:t>
            </a:r>
            <a:r>
              <a:rPr lang="ru-RU" b="1" dirty="0" smtClean="0">
                <a:solidFill>
                  <a:srgbClr val="FF0000"/>
                </a:solidFill>
              </a:rPr>
              <a:t>не более </a:t>
            </a:r>
            <a:r>
              <a:rPr lang="ru-RU" b="1" dirty="0" smtClean="0"/>
              <a:t>чем </a:t>
            </a:r>
            <a:r>
              <a:rPr lang="ru-RU" b="1" dirty="0" smtClean="0">
                <a:solidFill>
                  <a:srgbClr val="FF0000"/>
                </a:solidFill>
              </a:rPr>
              <a:t>по двум учебным предметам</a:t>
            </a:r>
          </a:p>
          <a:p>
            <a:pPr>
              <a:buNone/>
            </a:pPr>
            <a:r>
              <a:rPr lang="ru-RU" b="1" dirty="0" smtClean="0"/>
              <a:t>   (1 – обязательный, 1- по выбору) </a:t>
            </a:r>
          </a:p>
          <a:p>
            <a:pPr>
              <a:buNone/>
            </a:pPr>
            <a:r>
              <a:rPr lang="ru-RU" b="1" dirty="0" smtClean="0"/>
              <a:t>   http://fipi.ru - демоверсии и спецификации</a:t>
            </a:r>
          </a:p>
          <a:p>
            <a:pPr>
              <a:buNone/>
            </a:pPr>
            <a:r>
              <a:rPr lang="ru-RU" b="1" dirty="0" smtClean="0"/>
              <a:t>    КИМ ОГЭ, ГВЭ по всем предметам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доставки КИМ  </a:t>
            </a:r>
            <a:br>
              <a:rPr lang="ru-RU" dirty="0" smtClean="0"/>
            </a:br>
            <a:r>
              <a:rPr lang="ru-RU" dirty="0" smtClean="0"/>
              <a:t>ГИА – 9 в 2019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Печать КИМ в ППЭ</a:t>
            </a:r>
          </a:p>
          <a:p>
            <a:pPr>
              <a:buNone/>
            </a:pPr>
            <a:r>
              <a:rPr lang="ru-RU" sz="1800" dirty="0" smtClean="0"/>
              <a:t>- </a:t>
            </a:r>
            <a:r>
              <a:rPr lang="ru-RU" sz="1800" b="1" i="1" dirty="0" smtClean="0"/>
              <a:t>РОЦОИСО - передача</a:t>
            </a:r>
            <a:r>
              <a:rPr lang="ru-RU" sz="1800" b="1" i="1" dirty="0" smtClean="0">
                <a:solidFill>
                  <a:srgbClr val="FF0000"/>
                </a:solidFill>
              </a:rPr>
              <a:t> экзаменационных материалов </a:t>
            </a:r>
            <a:r>
              <a:rPr lang="ru-RU" sz="1800" b="1" i="1" dirty="0" smtClean="0"/>
              <a:t>в ОМС на электронных носителях в </a:t>
            </a:r>
            <a:r>
              <a:rPr lang="ru-RU" sz="1800" b="1" dirty="0" smtClean="0">
                <a:solidFill>
                  <a:srgbClr val="FF0000"/>
                </a:solidFill>
              </a:rPr>
              <a:t>зашифрованном виде </a:t>
            </a:r>
            <a:r>
              <a:rPr lang="ru-RU" sz="1800" i="1" dirty="0" smtClean="0"/>
              <a:t>для организации печати КИМ в ППЭ</a:t>
            </a:r>
          </a:p>
          <a:p>
            <a:pPr>
              <a:buNone/>
            </a:pPr>
            <a:r>
              <a:rPr lang="ru-RU" sz="1800" dirty="0" smtClean="0"/>
              <a:t>- </a:t>
            </a:r>
            <a:r>
              <a:rPr lang="ru-RU" sz="1800" b="1" dirty="0" smtClean="0"/>
              <a:t>Члены ГЭК обеспечивают </a:t>
            </a:r>
            <a:r>
              <a:rPr lang="ru-RU" sz="1800" b="1" dirty="0" smtClean="0">
                <a:solidFill>
                  <a:srgbClr val="FF0000"/>
                </a:solidFill>
              </a:rPr>
              <a:t>доставку ЭМ в ППЭ в день проведения ГИА </a:t>
            </a:r>
            <a:r>
              <a:rPr lang="ru-RU" sz="1800" b="1" dirty="0" smtClean="0"/>
              <a:t>по</a:t>
            </a:r>
          </a:p>
          <a:p>
            <a:pPr>
              <a:buNone/>
            </a:pPr>
            <a:r>
              <a:rPr lang="ru-RU" sz="1800" b="1" dirty="0" smtClean="0"/>
              <a:t>соответствующему учебному предмету</a:t>
            </a:r>
          </a:p>
          <a:p>
            <a:pPr>
              <a:buNone/>
            </a:pPr>
            <a:r>
              <a:rPr lang="ru-RU" sz="1800" dirty="0" smtClean="0"/>
              <a:t>- </a:t>
            </a:r>
            <a:r>
              <a:rPr lang="ru-RU" sz="1800" b="1" i="1" dirty="0" smtClean="0"/>
              <a:t>РОЦОИСО - </a:t>
            </a:r>
            <a:r>
              <a:rPr lang="ru-RU" sz="1800" b="1" i="1" dirty="0" smtClean="0">
                <a:solidFill>
                  <a:srgbClr val="FF0000"/>
                </a:solidFill>
              </a:rPr>
              <a:t>размещение</a:t>
            </a:r>
            <a:r>
              <a:rPr lang="ru-RU" sz="1800" b="1" i="1" dirty="0" smtClean="0"/>
              <a:t> на техническом портале своего официального сайта </a:t>
            </a:r>
            <a:r>
              <a:rPr lang="ru-RU" sz="1800" b="1" i="1" dirty="0" smtClean="0">
                <a:solidFill>
                  <a:srgbClr val="FF0000"/>
                </a:solidFill>
              </a:rPr>
              <a:t>кода доступа</a:t>
            </a:r>
            <a:r>
              <a:rPr lang="ru-RU" sz="1800" dirty="0" smtClean="0"/>
              <a:t> </a:t>
            </a:r>
            <a:r>
              <a:rPr lang="ru-RU" sz="1800" i="1" dirty="0" smtClean="0">
                <a:solidFill>
                  <a:srgbClr val="FF0000"/>
                </a:solidFill>
              </a:rPr>
              <a:t>к расшифровке ЭМ </a:t>
            </a:r>
            <a:r>
              <a:rPr lang="ru-RU" sz="1800" i="1" dirty="0" smtClean="0"/>
              <a:t>для организации печати ИК ЭМ в ППЭ в день проведения экзамена</a:t>
            </a:r>
          </a:p>
          <a:p>
            <a:pPr>
              <a:buNone/>
            </a:pPr>
            <a:r>
              <a:rPr lang="ru-RU" sz="1800" dirty="0" smtClean="0"/>
              <a:t>- </a:t>
            </a:r>
            <a:r>
              <a:rPr lang="ru-RU" sz="1800" b="1" i="1" dirty="0" smtClean="0">
                <a:solidFill>
                  <a:srgbClr val="FF0000"/>
                </a:solidFill>
              </a:rPr>
              <a:t>Руководитель ППЭ </a:t>
            </a:r>
            <a:r>
              <a:rPr lang="ru-RU" sz="1800" b="1" i="1" dirty="0" smtClean="0"/>
              <a:t>в присутствии члена ГЭК (общественного наблюдателя) - </a:t>
            </a:r>
            <a:r>
              <a:rPr lang="ru-RU" sz="1800" b="1" i="1" dirty="0" smtClean="0">
                <a:solidFill>
                  <a:srgbClr val="FF0000"/>
                </a:solidFill>
              </a:rPr>
              <a:t>печать</a:t>
            </a:r>
          </a:p>
          <a:p>
            <a:pPr>
              <a:buNone/>
            </a:pPr>
            <a:r>
              <a:rPr lang="ru-RU" sz="1800" dirty="0" smtClean="0"/>
              <a:t>ЭМ на лазерных принтерах в помещении, </a:t>
            </a:r>
            <a:r>
              <a:rPr lang="ru-RU" sz="1800" dirty="0" smtClean="0">
                <a:solidFill>
                  <a:srgbClr val="FF0000"/>
                </a:solidFill>
              </a:rPr>
              <a:t>оборудованном системой видеонаблюдения,</a:t>
            </a:r>
          </a:p>
          <a:p>
            <a:pPr>
              <a:buNone/>
            </a:pPr>
            <a:r>
              <a:rPr lang="ru-RU" sz="1800" dirty="0" smtClean="0"/>
              <a:t>персональным(и) компьютером(амии) и принтером(</a:t>
            </a:r>
            <a:r>
              <a:rPr lang="ru-RU" sz="1800" dirty="0" err="1" smtClean="0"/>
              <a:t>ами</a:t>
            </a:r>
            <a:r>
              <a:rPr lang="ru-RU" sz="1800" dirty="0" smtClean="0"/>
              <a:t>).</a:t>
            </a:r>
          </a:p>
          <a:p>
            <a:pPr>
              <a:buNone/>
            </a:pPr>
            <a:r>
              <a:rPr lang="ru-RU" sz="1800" b="1" dirty="0" smtClean="0"/>
              <a:t>В помещении созданы условия для безопасного хранения экзаменационных материалов.</a:t>
            </a:r>
          </a:p>
          <a:p>
            <a:pPr>
              <a:buNone/>
            </a:pP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Оснащение штаба ППЭ (Печать КИМ в ППЭ):</a:t>
            </a:r>
          </a:p>
          <a:p>
            <a:r>
              <a:rPr lang="ru-RU" sz="2800" dirty="0" smtClean="0"/>
              <a:t>1.Рабочая станция печати КИМ (компьютер), </a:t>
            </a:r>
            <a:r>
              <a:rPr lang="ru-RU" sz="2800" b="1" dirty="0" smtClean="0"/>
              <a:t>без выхода в сеть Интернет</a:t>
            </a:r>
          </a:p>
          <a:p>
            <a:r>
              <a:rPr lang="ru-RU" sz="2800" dirty="0" smtClean="0"/>
              <a:t>2.Обеспечение видеозаписи всей процедуры печати и упаковки ЭМ</a:t>
            </a:r>
          </a:p>
          <a:p>
            <a:r>
              <a:rPr lang="ru-RU" sz="2800" dirty="0" smtClean="0"/>
              <a:t>3.Принтер(</a:t>
            </a:r>
            <a:r>
              <a:rPr lang="ru-RU" sz="2800" dirty="0" err="1" smtClean="0"/>
              <a:t>ы</a:t>
            </a:r>
            <a:r>
              <a:rPr lang="ru-RU" sz="2800" dirty="0" smtClean="0"/>
              <a:t>) (МФУ)</a:t>
            </a:r>
          </a:p>
          <a:p>
            <a:r>
              <a:rPr lang="ru-RU" sz="2800" dirty="0" smtClean="0"/>
              <a:t>4.Картриджи (включая резервные)</a:t>
            </a:r>
          </a:p>
          <a:p>
            <a:r>
              <a:rPr lang="ru-RU" sz="2800" dirty="0" smtClean="0"/>
              <a:t>5.Бумага (в соответствии с проведенными расчетами)</a:t>
            </a:r>
          </a:p>
          <a:p>
            <a:r>
              <a:rPr lang="ru-RU" sz="2800" dirty="0" smtClean="0"/>
              <a:t>6.Конверты (упаковочные)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90663"/>
            <a:ext cx="8189392" cy="458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Получение пароля к архиву с ЭМ и печать КИМ – не ранее 06:00 в день экзамена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71612"/>
            <a:ext cx="14382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1857</Words>
  <Application>Microsoft Office PowerPoint</Application>
  <PresentationFormat>Экран (4:3)</PresentationFormat>
  <Paragraphs>216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   Особенности государственной итоговой аттестации выпускников 9-х классов в формате ОГЭ  в 2019 году»                                                                                                                                                                              Заместитель директора по УВР Юдина Т.Д.  2019                                  </vt:lpstr>
      <vt:lpstr>Слайд 2</vt:lpstr>
      <vt:lpstr>ФОРМА ПРОВЕДЕНИЯ ГИА-9</vt:lpstr>
      <vt:lpstr>Срок подачи заявлений об участии в  ГИА-9</vt:lpstr>
      <vt:lpstr>Порядок проведения ГИА-9</vt:lpstr>
      <vt:lpstr>Условия получения аттестата</vt:lpstr>
      <vt:lpstr>Схема доставки КИМ   ГИА – 9 в 2019 году</vt:lpstr>
      <vt:lpstr>Слайд 8</vt:lpstr>
      <vt:lpstr>Получение пароля к архиву с ЭМ и печать КИМ – не ранее 06:00 в день экзамена </vt:lpstr>
      <vt:lpstr>Слайд 10</vt:lpstr>
      <vt:lpstr>Слайд 11</vt:lpstr>
      <vt:lpstr>ИЗМЕНЕНИЯ в Порядке ГИА-9 </vt:lpstr>
      <vt:lpstr>Слайд 13</vt:lpstr>
      <vt:lpstr>Слайд 14</vt:lpstr>
      <vt:lpstr>Организация видеонаблюдения  в аудитории  ППЭ</vt:lpstr>
      <vt:lpstr>Меры обеспечения информационной безопасности</vt:lpstr>
      <vt:lpstr>ЗАПРЕЩЕНО!</vt:lpstr>
      <vt:lpstr>Слайд 18</vt:lpstr>
      <vt:lpstr>Слайд 19</vt:lpstr>
      <vt:lpstr>ЧЕМ МОЖНО ПОЛЬЗОВАТЬСЯ НА ЭКЗАМЕНЕ</vt:lpstr>
      <vt:lpstr>ЧЕМ МОЖНО ПОЛЬЗОВАТЬСЯ НА ЭКЗАМЕНЕ</vt:lpstr>
      <vt:lpstr>ЧЕМ МОЖНО ПОЛЬЗОВАТЬСЯ НА ЭКЗАМЕНЕ</vt:lpstr>
      <vt:lpstr>Слайд 23</vt:lpstr>
      <vt:lpstr>Слайд 24</vt:lpstr>
      <vt:lpstr>Слайд 25</vt:lpstr>
      <vt:lpstr>Слайд 26</vt:lpstr>
      <vt:lpstr>Слайд 27</vt:lpstr>
      <vt:lpstr>АПЕЛЛЯЦИЯ</vt:lpstr>
      <vt:lpstr>Слайд 29</vt:lpstr>
      <vt:lpstr>Слайд 30</vt:lpstr>
      <vt:lpstr>Слайд 31</vt:lpstr>
      <vt:lpstr>Итоговое собеседование</vt:lpstr>
      <vt:lpstr>Итоговое собеседование</vt:lpstr>
      <vt:lpstr>Сравнительная таблица результатов пробного итогового собеседования по русскому языку   в 9 классе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РОДИТЕЛЬСКОЕ СОБРАНИЕ «Подготовка к проведению  в 2018 году  государственной итоговой аттестации выпускников 9-х,11-х классов в формате ОГЭ и ЕГЭ»                                                                                                                                                                         Заместитель директора по УВР Юдина Т.Д.  2017                                  </dc:title>
  <dc:creator>User</dc:creator>
  <cp:lastModifiedBy>е</cp:lastModifiedBy>
  <cp:revision>40</cp:revision>
  <dcterms:created xsi:type="dcterms:W3CDTF">2017-11-16T06:04:53Z</dcterms:created>
  <dcterms:modified xsi:type="dcterms:W3CDTF">2019-01-28T05:26:11Z</dcterms:modified>
</cp:coreProperties>
</file>